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308" r:id="rId6"/>
    <p:sldId id="309" r:id="rId7"/>
    <p:sldId id="399" r:id="rId8"/>
    <p:sldId id="377" r:id="rId9"/>
    <p:sldId id="380" r:id="rId10"/>
    <p:sldId id="330" r:id="rId11"/>
    <p:sldId id="356" r:id="rId12"/>
    <p:sldId id="347" r:id="rId13"/>
    <p:sldId id="357" r:id="rId14"/>
    <p:sldId id="364" r:id="rId15"/>
    <p:sldId id="382" r:id="rId16"/>
    <p:sldId id="381" r:id="rId17"/>
    <p:sldId id="386" r:id="rId18"/>
    <p:sldId id="366" r:id="rId19"/>
    <p:sldId id="367" r:id="rId20"/>
    <p:sldId id="368" r:id="rId21"/>
    <p:sldId id="400" r:id="rId22"/>
    <p:sldId id="388" r:id="rId23"/>
    <p:sldId id="322" r:id="rId24"/>
    <p:sldId id="339" r:id="rId25"/>
    <p:sldId id="359" r:id="rId26"/>
    <p:sldId id="383" r:id="rId27"/>
    <p:sldId id="384" r:id="rId28"/>
    <p:sldId id="385" r:id="rId29"/>
    <p:sldId id="323" r:id="rId30"/>
    <p:sldId id="334" r:id="rId31"/>
    <p:sldId id="335" r:id="rId32"/>
    <p:sldId id="305" r:id="rId33"/>
  </p:sldIdLst>
  <p:sldSz cx="12192000" cy="6858000"/>
  <p:notesSz cx="6858000" cy="9144000"/>
  <p:embeddedFontLst>
    <p:embeddedFont>
      <p:font typeface="Abril Fatface" panose="02000503000000020003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1C79D-02F9-3042-3D20-28CA93A9F497}" v="1" dt="2024-09-19T09:05:18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ABF1C79D-02F9-3042-3D20-28CA93A9F497}"/>
    <pc:docChg chg="modSld">
      <pc:chgData name="Mimo Patra" userId="S::mimo.s.patra@98thpercentile.com::d95f502c-6a79-4e45-8179-891080fcfa86" providerId="AD" clId="Web-{ABF1C79D-02F9-3042-3D20-28CA93A9F497}" dt="2024-09-19T09:05:18.580" v="0" actId="20577"/>
      <pc:docMkLst>
        <pc:docMk/>
      </pc:docMkLst>
      <pc:sldChg chg="modSp">
        <pc:chgData name="Mimo Patra" userId="S::mimo.s.patra@98thpercentile.com::d95f502c-6a79-4e45-8179-891080fcfa86" providerId="AD" clId="Web-{ABF1C79D-02F9-3042-3D20-28CA93A9F497}" dt="2024-09-19T09:05:18.580" v="0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ABF1C79D-02F9-3042-3D20-28CA93A9F497}" dt="2024-09-19T09:05:18.580" v="0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  <pc:docChgLst>
    <pc:chgData name="Sirisha Kaithalo" userId="S::sirisha.s.kaithalo@98thpercentile.com::8a388ff7-264c-4a21-b749-7ee7556bc2a2" providerId="AD" clId="Web-{EAEBCB59-2FF7-7186-0DC4-45F0724508CB}"/>
    <pc:docChg chg="delSld modSld">
      <pc:chgData name="Sirisha Kaithalo" userId="S::sirisha.s.kaithalo@98thpercentile.com::8a388ff7-264c-4a21-b749-7ee7556bc2a2" providerId="AD" clId="Web-{EAEBCB59-2FF7-7186-0DC4-45F0724508CB}" dt="2024-06-10T12:23:44.011" v="51" actId="14100"/>
      <pc:docMkLst>
        <pc:docMk/>
      </pc:docMkLst>
      <pc:sldChg chg="del">
        <pc:chgData name="Sirisha Kaithalo" userId="S::sirisha.s.kaithalo@98thpercentile.com::8a388ff7-264c-4a21-b749-7ee7556bc2a2" providerId="AD" clId="Web-{EAEBCB59-2FF7-7186-0DC4-45F0724508CB}" dt="2024-06-10T12:21:55.402" v="0"/>
        <pc:sldMkLst>
          <pc:docMk/>
          <pc:sldMk cId="0" sldId="304"/>
        </pc:sldMkLst>
      </pc:sldChg>
      <pc:sldChg chg="addSp delSp modSp delAnim">
        <pc:chgData name="Sirisha Kaithalo" userId="S::sirisha.s.kaithalo@98thpercentile.com::8a388ff7-264c-4a21-b749-7ee7556bc2a2" providerId="AD" clId="Web-{EAEBCB59-2FF7-7186-0DC4-45F0724508CB}" dt="2024-06-10T12:23:44.011" v="51" actId="14100"/>
        <pc:sldMkLst>
          <pc:docMk/>
          <pc:sldMk cId="0" sldId="305"/>
        </pc:sldMkLst>
        <pc:spChg chg="add del mod">
          <ac:chgData name="Sirisha Kaithalo" userId="S::sirisha.s.kaithalo@98thpercentile.com::8a388ff7-264c-4a21-b749-7ee7556bc2a2" providerId="AD" clId="Web-{EAEBCB59-2FF7-7186-0DC4-45F0724508CB}" dt="2024-06-10T12:22:38.433" v="36"/>
          <ac:spMkLst>
            <pc:docMk/>
            <pc:sldMk cId="0" sldId="305"/>
            <ac:spMk id="3" creationId="{E7D7BEBD-9413-8F31-6E60-39E5CE7D242D}"/>
          </ac:spMkLst>
        </pc:spChg>
        <pc:spChg chg="del">
          <ac:chgData name="Sirisha Kaithalo" userId="S::sirisha.s.kaithalo@98thpercentile.com::8a388ff7-264c-4a21-b749-7ee7556bc2a2" providerId="AD" clId="Web-{EAEBCB59-2FF7-7186-0DC4-45F0724508CB}" dt="2024-06-10T12:22:36.730" v="35"/>
          <ac:spMkLst>
            <pc:docMk/>
            <pc:sldMk cId="0" sldId="305"/>
            <ac:spMk id="5" creationId="{00000000-0000-0000-0000-000000000000}"/>
          </ac:spMkLst>
        </pc:spChg>
        <pc:spChg chg="add mod">
          <ac:chgData name="Sirisha Kaithalo" userId="S::sirisha.s.kaithalo@98thpercentile.com::8a388ff7-264c-4a21-b749-7ee7556bc2a2" providerId="AD" clId="Web-{EAEBCB59-2FF7-7186-0DC4-45F0724508CB}" dt="2024-06-10T12:23:13.058" v="45" actId="1076"/>
          <ac:spMkLst>
            <pc:docMk/>
            <pc:sldMk cId="0" sldId="305"/>
            <ac:spMk id="7" creationId="{3C12F39F-E0E8-A5FF-E57F-8C2975993B2A}"/>
          </ac:spMkLst>
        </pc:spChg>
        <pc:spChg chg="add mod">
          <ac:chgData name="Sirisha Kaithalo" userId="S::sirisha.s.kaithalo@98thpercentile.com::8a388ff7-264c-4a21-b749-7ee7556bc2a2" providerId="AD" clId="Web-{EAEBCB59-2FF7-7186-0DC4-45F0724508CB}" dt="2024-06-10T12:23:08.933" v="44" actId="1076"/>
          <ac:spMkLst>
            <pc:docMk/>
            <pc:sldMk cId="0" sldId="305"/>
            <ac:spMk id="8" creationId="{14E42E82-7512-799A-9220-D58D2CB8EB0C}"/>
          </ac:spMkLst>
        </pc:spChg>
        <pc:spChg chg="add mod">
          <ac:chgData name="Sirisha Kaithalo" userId="S::sirisha.s.kaithalo@98thpercentile.com::8a388ff7-264c-4a21-b749-7ee7556bc2a2" providerId="AD" clId="Web-{EAEBCB59-2FF7-7186-0DC4-45F0724508CB}" dt="2024-06-10T12:23:44.011" v="51" actId="14100"/>
          <ac:spMkLst>
            <pc:docMk/>
            <pc:sldMk cId="0" sldId="305"/>
            <ac:spMk id="9" creationId="{BBEF2053-D870-48F5-FCF7-83D20F021DCF}"/>
          </ac:spMkLst>
        </pc:spChg>
        <pc:spChg chg="del">
          <ac:chgData name="Sirisha Kaithalo" userId="S::sirisha.s.kaithalo@98thpercentile.com::8a388ff7-264c-4a21-b749-7ee7556bc2a2" providerId="AD" clId="Web-{EAEBCB59-2FF7-7186-0DC4-45F0724508CB}" dt="2024-06-10T12:22:34.761" v="33"/>
          <ac:spMkLst>
            <pc:docMk/>
            <pc:sldMk cId="0" sldId="305"/>
            <ac:spMk id="12" creationId="{00000000-0000-0000-0000-000000000000}"/>
          </ac:spMkLst>
        </pc:spChg>
        <pc:picChg chg="del">
          <ac:chgData name="Sirisha Kaithalo" userId="S::sirisha.s.kaithalo@98thpercentile.com::8a388ff7-264c-4a21-b749-7ee7556bc2a2" providerId="AD" clId="Web-{EAEBCB59-2FF7-7186-0DC4-45F0724508CB}" dt="2024-06-10T12:22:35.214" v="34"/>
          <ac:picMkLst>
            <pc:docMk/>
            <pc:sldMk cId="0" sldId="305"/>
            <ac:picMk id="4" creationId="{64160411-E933-3F01-0085-EFF83EB3DF77}"/>
          </ac:picMkLst>
        </pc:picChg>
        <pc:picChg chg="mod">
          <ac:chgData name="Sirisha Kaithalo" userId="S::sirisha.s.kaithalo@98thpercentile.com::8a388ff7-264c-4a21-b749-7ee7556bc2a2" providerId="AD" clId="Web-{EAEBCB59-2FF7-7186-0DC4-45F0724508CB}" dt="2024-06-10T12:23:38.323" v="50" actId="1076"/>
          <ac:picMkLst>
            <pc:docMk/>
            <pc:sldMk cId="0" sldId="305"/>
            <ac:picMk id="6" creationId="{00000000-0000-0000-0000-000000000000}"/>
          </ac:picMkLst>
        </pc:picChg>
        <pc:picChg chg="add mod">
          <ac:chgData name="Sirisha Kaithalo" userId="S::sirisha.s.kaithalo@98thpercentile.com::8a388ff7-264c-4a21-b749-7ee7556bc2a2" providerId="AD" clId="Web-{EAEBCB59-2FF7-7186-0DC4-45F0724508CB}" dt="2024-06-10T12:23:03.214" v="43" actId="1076"/>
          <ac:picMkLst>
            <pc:docMk/>
            <pc:sldMk cId="0" sldId="305"/>
            <ac:picMk id="10" creationId="{5813709C-9EED-8122-C7A6-8D19EE7F38B8}"/>
          </ac:picMkLst>
        </pc:picChg>
      </pc:sldChg>
      <pc:sldChg chg="addSp delSp modSp">
        <pc:chgData name="Sirisha Kaithalo" userId="S::sirisha.s.kaithalo@98thpercentile.com::8a388ff7-264c-4a21-b749-7ee7556bc2a2" providerId="AD" clId="Web-{EAEBCB59-2FF7-7186-0DC4-45F0724508CB}" dt="2024-06-10T12:22:24.870" v="32" actId="1076"/>
        <pc:sldMkLst>
          <pc:docMk/>
          <pc:sldMk cId="0" sldId="308"/>
        </pc:sldMkLst>
        <pc:spChg chg="del mod">
          <ac:chgData name="Sirisha Kaithalo" userId="S::sirisha.s.kaithalo@98thpercentile.com::8a388ff7-264c-4a21-b749-7ee7556bc2a2" providerId="AD" clId="Web-{EAEBCB59-2FF7-7186-0DC4-45F0724508CB}" dt="2024-06-10T12:21:59.808" v="3"/>
          <ac:spMkLst>
            <pc:docMk/>
            <pc:sldMk cId="0" sldId="308"/>
            <ac:spMk id="2" creationId="{F0194AAD-514D-88FB-5D91-79F43E021BB4}"/>
          </ac:spMkLst>
        </pc:spChg>
        <pc:spChg chg="add mod">
          <ac:chgData name="Sirisha Kaithalo" userId="S::sirisha.s.kaithalo@98thpercentile.com::8a388ff7-264c-4a21-b749-7ee7556bc2a2" providerId="AD" clId="Web-{EAEBCB59-2FF7-7186-0DC4-45F0724508CB}" dt="2024-06-10T12:22:24.870" v="32" actId="1076"/>
          <ac:spMkLst>
            <pc:docMk/>
            <pc:sldMk cId="0" sldId="308"/>
            <ac:spMk id="5" creationId="{DAB980E0-3343-52AD-9100-81AFAEBF4EF8}"/>
          </ac:spMkLst>
        </pc:spChg>
        <pc:picChg chg="del">
          <ac:chgData name="Sirisha Kaithalo" userId="S::sirisha.s.kaithalo@98thpercentile.com::8a388ff7-264c-4a21-b749-7ee7556bc2a2" providerId="AD" clId="Web-{EAEBCB59-2FF7-7186-0DC4-45F0724508CB}" dt="2024-06-10T12:21:57.667" v="1"/>
          <ac:picMkLst>
            <pc:docMk/>
            <pc:sldMk cId="0" sldId="308"/>
            <ac:picMk id="4" creationId="{F0FBC975-A7BC-C824-D707-97F47A7751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vijayselfcode/Project-Class-7-G-5and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specific HTML elements.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Detail the purpose of key HTML elements like &lt;!DOCTYPE html&gt;, &lt;html&gt;, &lt;head&gt;, &lt;title&gt;, &lt;link&gt;, and &lt;body&gt;.</a:t>
            </a:r>
          </a:p>
          <a:p>
            <a:pPr marL="171450" indent="-171450"/>
            <a:r>
              <a:rPr lang="en-US" dirty="0"/>
              <a:t>Explain the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='/banner.png' width=100%&gt; tag and its function.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</a:t>
            </a:r>
            <a:endParaRPr lang="en-US"/>
          </a:p>
          <a:p>
            <a:pPr marL="171450" indent="-171450"/>
            <a:r>
              <a:rPr lang="en-US"/>
              <a:t>Detail the HTML list elements.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Explain the use of &lt;div class='list-container'&gt;, &lt;h2&gt;, &lt;</a:t>
            </a:r>
            <a:r>
              <a:rPr lang="en-US" dirty="0" err="1"/>
              <a:t>ol</a:t>
            </a:r>
            <a:r>
              <a:rPr lang="en-US" dirty="0"/>
              <a:t>&gt;, and &lt;li&gt; tags.</a:t>
            </a:r>
          </a:p>
          <a:p>
            <a:pPr marL="171450" indent="-171450"/>
            <a:r>
              <a:rPr lang="en-US" dirty="0"/>
              <a:t>Show the screenshot and discuss nested lists.</a:t>
            </a:r>
          </a:p>
        </p:txBody>
      </p:sp>
    </p:spTree>
    <p:extLst>
      <p:ext uri="{BB962C8B-B14F-4D97-AF65-F5344CB8AC3E}">
        <p14:creationId xmlns:p14="http://schemas.microsoft.com/office/powerpoint/2010/main" val="168081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</a:t>
            </a:r>
            <a:endParaRPr lang="en-US"/>
          </a:p>
          <a:p>
            <a:pPr marL="171450" indent="-171450"/>
            <a:r>
              <a:rPr lang="en-US" dirty="0"/>
              <a:t>Explain nested list elements.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Describe how to nest lists within lists using &lt;</a:t>
            </a:r>
            <a:r>
              <a:rPr lang="en-US" dirty="0" err="1"/>
              <a:t>ol</a:t>
            </a:r>
            <a:r>
              <a:rPr lang="en-US" dirty="0"/>
              <a:t>&gt; and &lt;</a:t>
            </a:r>
            <a:r>
              <a:rPr lang="en-US" dirty="0" err="1"/>
              <a:t>ul</a:t>
            </a:r>
            <a:r>
              <a:rPr lang="en-US" dirty="0"/>
              <a:t>&gt; tags.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endParaRPr lang="en-US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3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Explain unordered lists in HTML.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Describe the use of &lt;</a:t>
            </a:r>
            <a:r>
              <a:rPr lang="en-US" dirty="0" err="1"/>
              <a:t>ul</a:t>
            </a:r>
            <a:r>
              <a:rPr lang="en-US" dirty="0"/>
              <a:t>&gt; tags for unordered lists.</a:t>
            </a:r>
          </a:p>
          <a:p>
            <a:pPr marL="171450" indent="-171450"/>
            <a:r>
              <a:rPr lang="en-US" dirty="0"/>
              <a:t>Show the screenshot and explain the difference from ordered lists.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47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Explain unordered lists in HTML.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Describe the use of &lt;</a:t>
            </a:r>
            <a:r>
              <a:rPr lang="en-US" dirty="0" err="1"/>
              <a:t>ul</a:t>
            </a:r>
            <a:r>
              <a:rPr lang="en-US" dirty="0"/>
              <a:t>&gt; tags for unordered lists.</a:t>
            </a:r>
          </a:p>
          <a:p>
            <a:pPr marL="171450" indent="-171450"/>
            <a:r>
              <a:rPr lang="en-US" dirty="0"/>
              <a:t>Explain student that we can nest an ordered list into an Unordered list. And vice-versa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9955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/>
              <a:t>Introduce CSS styling for lists.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Show the CSS code screenshot.</a:t>
            </a:r>
          </a:p>
          <a:p>
            <a:pPr marL="171450" indent="-171450"/>
            <a:r>
              <a:rPr lang="en-US" dirty="0"/>
              <a:t>Explain setting overall page margins and padding to zero.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0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CSS styling for headings.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Show the screenshot.</a:t>
            </a:r>
          </a:p>
          <a:p>
            <a:pPr marL="171450" indent="-171450"/>
            <a:r>
              <a:rPr lang="en-US" dirty="0"/>
              <a:t>Describe styling for h1 and h2 tags with different colors.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3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CSS styling for list containers.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Show the screenshot.</a:t>
            </a:r>
          </a:p>
          <a:p>
            <a:pPr marL="171450" indent="-171450"/>
            <a:r>
              <a:rPr lang="en-US" dirty="0"/>
              <a:t>Explain styling for .list-container sections including background color, border radius, box shadow, margin, and padding.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9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</a:t>
            </a:r>
            <a:endParaRPr lang="en-US" dirty="0"/>
          </a:p>
          <a:p>
            <a:pPr marL="171450" indent="-171450"/>
            <a:r>
              <a:rPr lang="en-US"/>
              <a:t>Explain CSS styling for list containers.</a:t>
            </a:r>
            <a:endParaRPr lang="en-US" dirty="0"/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/>
              <a:t>Explain styling for .list-container sections including background color, border radius, box shadow, margin, and padding.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4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/>
              <a:t>Explain CSS styling for list items.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Show the screenshot.</a:t>
            </a:r>
          </a:p>
          <a:p>
            <a:pPr marL="171450" indent="-171450"/>
            <a:r>
              <a:rPr lang="en-US" dirty="0"/>
              <a:t>Describe adding space below each &lt;li&gt; for better readability.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8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Objective:</a:t>
            </a:r>
            <a:endParaRPr lang="en-US"/>
          </a:p>
          <a:p>
            <a:pPr marL="171450" indent="-171450"/>
            <a:r>
              <a:rPr lang="en-US" dirty="0"/>
              <a:t>Review margin and padding in CSS.</a:t>
            </a:r>
          </a:p>
          <a:p>
            <a:pPr marL="171450" indent="-171450"/>
            <a:r>
              <a:rPr lang="en-US"/>
              <a:t>Introduce HTML lists.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Recap margin and padding in CSS.</a:t>
            </a:r>
          </a:p>
          <a:p>
            <a:pPr marL="171450" indent="-171450"/>
            <a:r>
              <a:rPr lang="en-US" dirty="0"/>
              <a:t>Highlight the shortcut for setting margin and padding for all sides.</a:t>
            </a:r>
          </a:p>
          <a:p>
            <a:pPr marL="171450" indent="-171450"/>
            <a:r>
              <a:rPr lang="en-US" dirty="0"/>
              <a:t>Introduce today's topic: HTML lists.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Engage students in hands-on practice.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Guide students to create their own lists in HTML.</a:t>
            </a:r>
          </a:p>
          <a:p>
            <a:pPr marL="171450" indent="-171450"/>
            <a:r>
              <a:rPr lang="en-US" dirty="0"/>
              <a:t>Encourage them to apply the CSS styles discussed.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</a:t>
            </a:r>
            <a:r>
              <a:rPr lang="en-US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lesson.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Review the types of lists in HTML: ordered lists (&lt;</a:t>
            </a:r>
            <a:r>
              <a:rPr lang="en-US" dirty="0" err="1"/>
              <a:t>ol</a:t>
            </a:r>
            <a:r>
              <a:rPr lang="en-US" dirty="0"/>
              <a:t>&gt;) and unordered lists (&lt;</a:t>
            </a:r>
            <a:r>
              <a:rPr lang="en-US" dirty="0" err="1"/>
              <a:t>ul</a:t>
            </a:r>
            <a:r>
              <a:rPr lang="en-US" dirty="0"/>
              <a:t>&gt;).</a:t>
            </a:r>
          </a:p>
          <a:p>
            <a:pPr marL="171450" indent="-171450"/>
            <a:r>
              <a:rPr lang="en-US" dirty="0"/>
              <a:t>Discuss examples and applications of each list type.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 marL="171450" indent="-171450"/>
            <a:r>
              <a:rPr lang="en-US" dirty="0"/>
              <a:t>Provide an extra activity for advanced students.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/>
              <a:t>Explain the task of creating a digital dictionary using &lt;dl&gt; for descriptive lists.</a:t>
            </a:r>
          </a:p>
          <a:p>
            <a:pPr marL="171450" indent="-171450"/>
            <a:r>
              <a:rPr lang="en-US"/>
              <a:t>Encourage students to style their lists with CSS using different list styles like circles, squares,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 Answer </a:t>
            </a:r>
            <a:r>
              <a:rPr lang="en-US" dirty="0"/>
              <a:t>: Giraffe.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Engage students with a riddle.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Present the riddle: "The giraffe is taller than the kangaroo but shorter than the palm. Which animal is the tallest?"</a:t>
            </a:r>
          </a:p>
          <a:p>
            <a:pPr marL="171450" indent="-171450"/>
            <a:r>
              <a:rPr lang="en-US" dirty="0"/>
              <a:t>Discuss the answer.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Answer </a:t>
            </a:r>
            <a:r>
              <a:rPr lang="en-US" dirty="0"/>
              <a:t>: 5 &amp; 6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Continue engaging students with another riddle.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Present the riddle: "Max took two good shots and gained 4 points. Annie took two good shots and gained 6 points. Which balloons are left?"</a:t>
            </a:r>
          </a:p>
          <a:p>
            <a:pPr marL="171450" indent="-171450"/>
            <a:r>
              <a:rPr lang="en-US" dirty="0"/>
              <a:t>Discuss different interpretations of the riddle.</a:t>
            </a:r>
          </a:p>
          <a:p>
            <a:pPr marL="171450" indent="-171450"/>
            <a:r>
              <a:rPr lang="en-US" dirty="0"/>
              <a:t>Discuss the Answer.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Introduce lists in HTML.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Explain the importance of lists for organizing information.</a:t>
            </a:r>
          </a:p>
          <a:p>
            <a:pPr marL="171450" indent="-171450"/>
            <a:r>
              <a:rPr lang="en-US" dirty="0"/>
              <a:t>Show the screenshot and describe ordered and unordered lists.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Provide a relatable context for learning lists in HTML.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Share Emily's story about learning HTML and wanting to create lists.</a:t>
            </a:r>
          </a:p>
          <a:p>
            <a:pPr marL="171450" indent="-171450"/>
            <a:r>
              <a:rPr lang="en-US" dirty="0"/>
              <a:t>Explain the goal: helping Emily create lists of her favorite games, foods, and animals.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/>
              <a:t>Explain the two main types of lists in HTML.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Describe ordered lists (&lt;</a:t>
            </a:r>
            <a:r>
              <a:rPr lang="en-US" dirty="0" err="1"/>
              <a:t>ol</a:t>
            </a:r>
            <a:r>
              <a:rPr lang="en-US" dirty="0"/>
              <a:t>&gt;) and unordered lists (&lt;</a:t>
            </a:r>
            <a:r>
              <a:rPr lang="en-US" dirty="0" err="1"/>
              <a:t>ul</a:t>
            </a:r>
            <a:r>
              <a:rPr lang="en-US" dirty="0"/>
              <a:t>&gt;).</a:t>
            </a:r>
          </a:p>
          <a:p>
            <a:pPr marL="171450" indent="-171450"/>
            <a:r>
              <a:rPr lang="en-US" dirty="0"/>
              <a:t>Show the screenshot of the list syntax.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425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Project Link: </a:t>
            </a:r>
            <a:r>
              <a:rPr lang="en-US" dirty="0">
                <a:hlinkClick r:id="rId3"/>
              </a:rPr>
              <a:t>https://replit.com/@vijayselfcode/Project-Class-7-G-5and6</a:t>
            </a:r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Introduce the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Present the final travel itinerary project.</a:t>
            </a:r>
          </a:p>
          <a:p>
            <a:pPr marL="171450" indent="-171450"/>
            <a:r>
              <a:rPr lang="en-US" dirty="0"/>
              <a:t>Explain that students will create a similar project using lists.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"Teacher's Activity"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/>
              <a:t>Objective:</a:t>
            </a:r>
            <a:endParaRPr lang="en-US"/>
          </a:p>
          <a:p>
            <a:pPr marL="171450" indent="-171450"/>
            <a:r>
              <a:rPr lang="en-US" dirty="0"/>
              <a:t>Explain the HTML code structure.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/>
              <a:t>Show the HTML code screenshot.</a:t>
            </a:r>
          </a:p>
          <a:p>
            <a:pPr marL="171450" indent="-171450"/>
            <a:r>
              <a:rPr lang="en-US"/>
              <a:t>Describe the basic HTML structure and its elements.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92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  <a:endParaRPr lang="en-US" altLang="en-GB" sz="2650" dirty="0">
              <a:latin typeface="Calibri Light"/>
              <a:cs typeface="Calibri Light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818789" y="1714253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02173-9E58-17CF-BADA-BC783D1B1183}"/>
              </a:ext>
            </a:extLst>
          </p:cNvPr>
          <p:cNvSpPr txBox="1"/>
          <p:nvPr/>
        </p:nvSpPr>
        <p:spPr>
          <a:xfrm>
            <a:off x="820738" y="2492375"/>
            <a:ext cx="105537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&lt;!DOCTYPE html&gt;</a:t>
            </a:r>
            <a:r>
              <a:rPr lang="en-US" sz="2400">
                <a:latin typeface="Calibri Light"/>
              </a:rPr>
              <a:t> :  This tells the browser that the document is in HTML5.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&lt;html&gt;</a:t>
            </a:r>
            <a:r>
              <a:rPr lang="en-US" sz="2400" dirty="0">
                <a:latin typeface="Calibri Light"/>
              </a:rPr>
              <a:t> :  This is the start of the HTML document.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&lt;head&gt;</a:t>
            </a:r>
            <a:r>
              <a:rPr lang="en-US" sz="2400" dirty="0">
                <a:latin typeface="Calibri Light"/>
              </a:rPr>
              <a:t> :  Contains meta-information about the document, like the title and links to stylesheets.</a:t>
            </a:r>
          </a:p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&lt;title&gt;</a:t>
            </a:r>
            <a:r>
              <a:rPr lang="en-US" sz="2400">
                <a:latin typeface="Calibri Light"/>
              </a:rPr>
              <a:t> :  Sets the title of the web page, shown on the browser tab.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&lt;link&gt;</a:t>
            </a:r>
            <a:r>
              <a:rPr lang="en-US" sz="2400" dirty="0">
                <a:latin typeface="Calibri Light"/>
              </a:rPr>
              <a:t> :  Connects the HTML to a CSS file for styling.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&lt;body&gt;</a:t>
            </a:r>
            <a:r>
              <a:rPr lang="en-US" sz="2400" dirty="0">
                <a:latin typeface="Calibri Light"/>
              </a:rPr>
              <a:t> :  The main content of the HTML document.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</a:t>
            </a:r>
            <a:r>
              <a:rPr lang="en-US" sz="2400" b="1" dirty="0" err="1">
                <a:highlight>
                  <a:srgbClr val="FFFF00"/>
                </a:highlight>
                <a:latin typeface="Calibri Light"/>
              </a:rPr>
              <a:t>img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 </a:t>
            </a:r>
            <a:r>
              <a:rPr lang="en-US" sz="2400" b="1" dirty="0" err="1">
                <a:highlight>
                  <a:srgbClr val="FFFF00"/>
                </a:highlight>
                <a:latin typeface="Calibri Light"/>
              </a:rPr>
              <a:t>src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="/banner.png" width=100%&gt;</a:t>
            </a:r>
            <a:r>
              <a:rPr lang="en-US" sz="2400" dirty="0">
                <a:latin typeface="Calibri Light"/>
              </a:rPr>
              <a:t> :  Displays an image at the top of the page, taking up 100% of the width.</a:t>
            </a:r>
          </a:p>
          <a:p>
            <a:endParaRPr lang="en-US" sz="2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967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1017063" y="1714480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pic>
        <p:nvPicPr>
          <p:cNvPr id="4" name="Picture 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29741F90-C2B6-BEBE-6077-3A71E69E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298535"/>
            <a:ext cx="7619999" cy="37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0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1861" y="1840051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CA152-BB51-936F-F520-9638A7F61867}"/>
              </a:ext>
            </a:extLst>
          </p:cNvPr>
          <p:cNvSpPr txBox="1"/>
          <p:nvPr/>
        </p:nvSpPr>
        <p:spPr>
          <a:xfrm>
            <a:off x="650875" y="2825750"/>
            <a:ext cx="1076325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&lt;div class="list-container"&gt;</a:t>
            </a:r>
            <a:r>
              <a:rPr lang="en-US" sz="2400">
                <a:latin typeface="Calibri Light"/>
              </a:rPr>
              <a:t> :  A section of the page with a special background and </a:t>
            </a:r>
            <a:r>
              <a:rPr lang="en-US" sz="2400" dirty="0">
                <a:latin typeface="Calibri Light"/>
              </a:rPr>
              <a:t>border.</a:t>
            </a:r>
          </a:p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&lt;h2&gt;</a:t>
            </a:r>
            <a:r>
              <a:rPr lang="en-US" sz="2400">
                <a:latin typeface="Calibri Light"/>
              </a:rPr>
              <a:t> :  A heading that </a:t>
            </a:r>
            <a:r>
              <a:rPr lang="en-US" sz="2400" dirty="0">
                <a:latin typeface="Calibri Light"/>
              </a:rPr>
              <a:t>says "Ordered List:".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ol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&gt;</a:t>
            </a:r>
            <a:r>
              <a:rPr lang="en-US" sz="2400" dirty="0">
                <a:latin typeface="Calibri Light"/>
              </a:rPr>
              <a:t> :  Starts an ordered (numbered) list.</a:t>
            </a:r>
          </a:p>
          <a:p>
            <a:r>
              <a:rPr lang="en-US" sz="2400" b="1">
                <a:highlight>
                  <a:srgbClr val="FFFF00"/>
                </a:highlight>
                <a:latin typeface="Calibri Light"/>
              </a:rPr>
              <a:t>&lt;li&gt;</a:t>
            </a:r>
            <a:r>
              <a:rPr lang="en-US" sz="2400">
                <a:latin typeface="Calibri Light"/>
              </a:rPr>
              <a:t> :  A list item. Inside, there's another &lt;</a:t>
            </a:r>
            <a:r>
              <a:rPr lang="en-US" sz="2400" err="1">
                <a:latin typeface="Calibri Light"/>
              </a:rPr>
              <a:t>ol</a:t>
            </a:r>
            <a:r>
              <a:rPr lang="en-US" sz="2400" dirty="0">
                <a:latin typeface="Calibri Light"/>
              </a:rPr>
              <a:t>&gt; for sub-items.</a:t>
            </a:r>
          </a:p>
        </p:txBody>
      </p:sp>
    </p:spTree>
    <p:extLst>
      <p:ext uri="{BB962C8B-B14F-4D97-AF65-F5344CB8AC3E}">
        <p14:creationId xmlns:p14="http://schemas.microsoft.com/office/powerpoint/2010/main" val="33992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868518" y="1482252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1B921B5-4BA7-17E5-0FD5-E422BAA1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87" y="2091244"/>
            <a:ext cx="7242627" cy="41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0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71971" y="1930984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674692" y="2827546"/>
            <a:ext cx="105326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&lt;</a:t>
            </a:r>
            <a:r>
              <a:rPr lang="en-US" sz="2400" b="1" dirty="0" err="1">
                <a:highlight>
                  <a:srgbClr val="FFFF00"/>
                </a:highlight>
                <a:latin typeface="Calibri Light"/>
              </a:rPr>
              <a:t>ul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&gt;</a:t>
            </a:r>
            <a:r>
              <a:rPr lang="en-US" sz="2400" dirty="0">
                <a:latin typeface="Calibri Light"/>
              </a:rPr>
              <a:t> :  Starts an unordered (bulleted) list.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Similar to the ordered list but uses bullets instead of numbers.</a:t>
            </a:r>
          </a:p>
          <a:p>
            <a:endParaRPr lang="en-US" sz="240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463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</a:t>
            </a:r>
            <a:endParaRPr lang="en-US" sz="2400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8737-6CFF-7EAA-2FD7-78CEFDFCD9A8}"/>
              </a:ext>
            </a:extLst>
          </p:cNvPr>
          <p:cNvSpPr txBox="1"/>
          <p:nvPr/>
        </p:nvSpPr>
        <p:spPr>
          <a:xfrm>
            <a:off x="658604" y="4603896"/>
            <a:ext cx="107151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body:</a:t>
            </a:r>
            <a:r>
              <a:rPr lang="en-US" sz="2400" dirty="0">
                <a:latin typeface="Calibri Light"/>
              </a:rPr>
              <a:t> This sets the overall page margins and padding to zero, making the page start right at the edges.</a:t>
            </a:r>
            <a:endParaRPr lang="en-US" sz="2400">
              <a:latin typeface="Calibri Light"/>
            </a:endParaRPr>
          </a:p>
        </p:txBody>
      </p:sp>
      <p:pic>
        <p:nvPicPr>
          <p:cNvPr id="5" name="Picture 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DCBCB45E-D8CC-64F5-8BB8-A12FD993E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2431502"/>
            <a:ext cx="9006113" cy="18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</a:t>
            </a:r>
            <a:endParaRPr lang="en-US" sz="2400" dirty="0">
              <a:latin typeface="Calibri Light"/>
            </a:endParaRP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9E0ADAD-6504-CFE3-8098-8FA717637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72" y="2145089"/>
            <a:ext cx="9601199" cy="3003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48C32-40AC-D010-8ECF-7060F730FCE6}"/>
              </a:ext>
            </a:extLst>
          </p:cNvPr>
          <p:cNvSpPr txBox="1"/>
          <p:nvPr/>
        </p:nvSpPr>
        <p:spPr>
          <a:xfrm>
            <a:off x="1291245" y="5495450"/>
            <a:ext cx="85299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h1 and h2:</a:t>
            </a:r>
            <a:r>
              <a:rPr lang="en-US" sz="2400" dirty="0">
                <a:latin typeface="Calibri Light"/>
              </a:rPr>
              <a:t> These style the main headings with different colors.</a:t>
            </a:r>
          </a:p>
        </p:txBody>
      </p:sp>
    </p:spTree>
    <p:extLst>
      <p:ext uri="{BB962C8B-B14F-4D97-AF65-F5344CB8AC3E}">
        <p14:creationId xmlns:p14="http://schemas.microsoft.com/office/powerpoint/2010/main" val="267713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</a:t>
            </a:r>
            <a:endParaRPr lang="en-US" sz="2400" dirty="0">
              <a:latin typeface="Calibri Light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6521E4-EBAA-1246-9BA4-DC617A3E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86" y="2493259"/>
            <a:ext cx="9666514" cy="29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</a:t>
            </a:r>
            <a:endParaRPr lang="en-US" sz="2400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0BD55-6D64-FDA6-B93B-22249CBFB79A}"/>
              </a:ext>
            </a:extLst>
          </p:cNvPr>
          <p:cNvSpPr txBox="1"/>
          <p:nvPr/>
        </p:nvSpPr>
        <p:spPr>
          <a:xfrm>
            <a:off x="659874" y="2353108"/>
            <a:ext cx="1048933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.list-container</a:t>
            </a:r>
            <a:r>
              <a:rPr lang="en-US" sz="2400" dirty="0">
                <a:latin typeface="Calibri Light"/>
              </a:rPr>
              <a:t> :</a:t>
            </a:r>
            <a:r>
              <a:rPr lang="en-US" sz="2400" b="1" dirty="0">
                <a:latin typeface="Calibri Light"/>
              </a:rPr>
              <a:t>  Applies styles to the sections containing lists.</a:t>
            </a:r>
          </a:p>
          <a:p>
            <a:endParaRPr lang="en-US" sz="2400" dirty="0">
              <a:highlight>
                <a:srgbClr val="FFFF00"/>
              </a:highlight>
              <a:latin typeface="Calibri Light"/>
            </a:endParaRP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background-color: #fbf3d3;</a:t>
            </a:r>
            <a:r>
              <a:rPr lang="en-US" sz="2400" dirty="0">
                <a:latin typeface="Calibri Light"/>
              </a:rPr>
              <a:t> :  Sets a light yellowish background color.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border-radius: 10px;</a:t>
            </a:r>
            <a:r>
              <a:rPr lang="en-US" sz="2400" dirty="0">
                <a:latin typeface="Calibri Light"/>
              </a:rPr>
              <a:t> :  Makes the corners of the section rounded.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box-shadow: 0 2px 4px </a:t>
            </a:r>
            <a:r>
              <a:rPr lang="en-US" sz="2400" b="1" err="1">
                <a:highlight>
                  <a:srgbClr val="FFFF00"/>
                </a:highlight>
                <a:latin typeface="Calibri Light"/>
              </a:rPr>
              <a:t>rgba</a:t>
            </a:r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(0, 0, 0, 0.1);</a:t>
            </a:r>
            <a:r>
              <a:rPr lang="en-US" sz="2400" dirty="0">
                <a:latin typeface="Calibri Light"/>
              </a:rPr>
              <a:t> :  Adds a small shadow around the section to give it a slight 3D effect.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margin: 20px;</a:t>
            </a:r>
            <a:r>
              <a:rPr lang="en-US" sz="2400" dirty="0">
                <a:latin typeface="Calibri Light"/>
              </a:rPr>
              <a:t> :  Adds space around the section.</a:t>
            </a:r>
          </a:p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padding: 20px;</a:t>
            </a:r>
            <a:r>
              <a:rPr lang="en-US" sz="2400" dirty="0">
                <a:latin typeface="Calibri Light"/>
              </a:rPr>
              <a:t> :  Adds space inside the section, around the content.</a:t>
            </a:r>
          </a:p>
        </p:txBody>
      </p:sp>
    </p:spTree>
    <p:extLst>
      <p:ext uri="{BB962C8B-B14F-4D97-AF65-F5344CB8AC3E}">
        <p14:creationId xmlns:p14="http://schemas.microsoft.com/office/powerpoint/2010/main" val="1872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59875" y="1547566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CSS Code Explanation</a:t>
            </a:r>
            <a:endParaRPr lang="en-US" sz="2400" dirty="0"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B6F41-8544-AB55-7ABD-8574AED7BB76}"/>
              </a:ext>
            </a:extLst>
          </p:cNvPr>
          <p:cNvSpPr txBox="1"/>
          <p:nvPr/>
        </p:nvSpPr>
        <p:spPr>
          <a:xfrm>
            <a:off x="658812" y="4587875"/>
            <a:ext cx="96048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li:</a:t>
            </a:r>
            <a:r>
              <a:rPr lang="en-US" sz="2400" dirty="0">
                <a:latin typeface="Calibri Light"/>
              </a:rPr>
              <a:t> Adds some space below each list item to make the list easier to read.</a:t>
            </a:r>
            <a:endParaRPr lang="en-US" sz="2400">
              <a:latin typeface="Calibri Light"/>
            </a:endParaRPr>
          </a:p>
          <a:p>
            <a:endParaRPr lang="en-US" sz="2400" dirty="0">
              <a:latin typeface="Calibri Light"/>
            </a:endParaRPr>
          </a:p>
        </p:txBody>
      </p:sp>
      <p:pic>
        <p:nvPicPr>
          <p:cNvPr id="5" name="Picture 4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F19A290-0327-5495-C23A-736369B24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358679"/>
            <a:ext cx="9949543" cy="17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6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980E0-3343-52AD-9100-81AFAEBF4EF8}"/>
              </a:ext>
            </a:extLst>
          </p:cNvPr>
          <p:cNvSpPr txBox="1"/>
          <p:nvPr/>
        </p:nvSpPr>
        <p:spPr>
          <a:xfrm>
            <a:off x="3641712" y="2938607"/>
            <a:ext cx="64933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614" y="706967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Calibri Light"/>
              </a:rPr>
              <a:t>Now it's your turn!</a:t>
            </a:r>
            <a:endParaRPr lang="en-US" sz="4000" b="1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763917" y="2071504"/>
            <a:ext cx="106678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Task:</a:t>
            </a:r>
            <a:r>
              <a:rPr lang="en-US" sz="2400" b="1" dirty="0">
                <a:latin typeface="Calibri Light"/>
              </a:rPr>
              <a:t> </a:t>
            </a:r>
            <a:r>
              <a:rPr lang="en-US" sz="2400" dirty="0">
                <a:latin typeface="Calibri Light"/>
              </a:rPr>
              <a:t>Follow the teacher's guidance and explore how to use lists in HTML.</a:t>
            </a:r>
            <a:endParaRPr lang="en-US" sz="2400" b="1" dirty="0">
              <a:latin typeface="Calibr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9660" y="2937301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Which HTML tag is used to create an unordered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list?</a:t>
            </a:r>
            <a:endParaRPr lang="en-US" dirty="0"/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a) &lt;</a:t>
            </a:r>
            <a:r>
              <a:rPr lang="en-US" sz="2400" dirty="0" err="1">
                <a:latin typeface="Calibri Light"/>
                <a:cs typeface="Calibri Light"/>
              </a:rPr>
              <a:t>ol</a:t>
            </a:r>
            <a:r>
              <a:rPr lang="en-US" sz="2400" dirty="0">
                <a:latin typeface="Calibri Light"/>
                <a:cs typeface="Calibri Light"/>
              </a:rPr>
              <a:t>&gt;</a:t>
            </a:r>
            <a:endParaRPr lang="en-US" sz="2650"/>
          </a:p>
          <a:p>
            <a:r>
              <a:rPr lang="en-US" sz="2400" dirty="0">
                <a:latin typeface="Calibri Light"/>
                <a:cs typeface="Calibri Light"/>
              </a:rPr>
              <a:t>b) &lt;</a:t>
            </a:r>
            <a:r>
              <a:rPr lang="en-US" sz="2400" dirty="0" err="1">
                <a:latin typeface="Calibri Light"/>
                <a:cs typeface="Calibri Light"/>
              </a:rPr>
              <a:t>ul</a:t>
            </a:r>
            <a:r>
              <a:rPr lang="en-US" sz="2400" dirty="0">
                <a:latin typeface="Calibri Light"/>
                <a:cs typeface="Calibri Light"/>
              </a:rPr>
              <a:t>&gt;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&lt;li&gt;</a:t>
            </a:r>
            <a:endParaRPr lang="en-US" dirty="0"/>
          </a:p>
          <a:p>
            <a:r>
              <a:rPr lang="en-US" sz="2400" dirty="0"/>
              <a:t>d) &lt;dl&gt;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2321429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What is the default bullet style for items in an unordered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List ?</a:t>
            </a:r>
            <a:endParaRPr lang="en-US" sz="2650" dirty="0"/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A. Circle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B. Square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C. Disc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D. None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cs typeface="Calibri Light"/>
              </a:rPr>
              <a:t>Which tag 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is used to create a new list</a:t>
            </a:r>
            <a:r>
              <a:rPr lang="en-US" sz="2400" dirty="0">
                <a:latin typeface="Calibri Light"/>
                <a:cs typeface="Calibri Light"/>
              </a:rPr>
              <a:t> item in HTML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?</a:t>
            </a:r>
            <a:endParaRPr lang="en-US" dirty="0"/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a) &lt;li&gt;</a:t>
            </a:r>
            <a:endParaRPr lang="en-US" sz="2650" dirty="0"/>
          </a:p>
          <a:p>
            <a:r>
              <a:rPr lang="en-US" sz="2400" dirty="0">
                <a:latin typeface="Calibri Light"/>
                <a:cs typeface="Calibri Light"/>
              </a:rPr>
              <a:t>b) &lt;list&gt;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&lt;item&gt;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d) &lt;</a:t>
            </a:r>
            <a:r>
              <a:rPr lang="en-US" sz="2400" dirty="0" err="1">
                <a:latin typeface="Calibri Light"/>
                <a:cs typeface="Calibri Light"/>
              </a:rPr>
              <a:t>ul</a:t>
            </a:r>
            <a:r>
              <a:rPr lang="en-US" sz="2400" dirty="0">
                <a:latin typeface="Calibri Light"/>
                <a:cs typeface="Calibri Light"/>
              </a:rPr>
              <a:t>&gt;</a:t>
            </a:r>
            <a:endParaRPr lang="en-US" dirty="0"/>
          </a:p>
          <a:p>
            <a:endParaRPr lang="en-US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How do you create a bulleted list in HTML?</a:t>
            </a:r>
            <a:endParaRPr lang="en-US" dirty="0"/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a) Using the &lt;</a:t>
            </a:r>
            <a:r>
              <a:rPr lang="en-US" sz="2400" dirty="0" err="1">
                <a:latin typeface="Calibri Light"/>
                <a:cs typeface="Calibri Light"/>
              </a:rPr>
              <a:t>ol</a:t>
            </a:r>
            <a:r>
              <a:rPr lang="en-US" sz="2400" dirty="0">
                <a:latin typeface="Calibri Light"/>
                <a:cs typeface="Calibri Light"/>
              </a:rPr>
              <a:t>&gt; tag</a:t>
            </a:r>
            <a:endParaRPr lang="en-US" sz="265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b) Using the &lt;</a:t>
            </a:r>
            <a:r>
              <a:rPr lang="en-US" sz="2400" dirty="0" err="1">
                <a:latin typeface="Calibri Light"/>
                <a:cs typeface="Calibri Light"/>
              </a:rPr>
              <a:t>ul</a:t>
            </a:r>
            <a:r>
              <a:rPr lang="en-US" sz="2400" dirty="0">
                <a:latin typeface="Calibri Light"/>
                <a:cs typeface="Calibri Light"/>
              </a:rPr>
              <a:t>&gt; tag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c) Using the &lt;li&gt; tag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d) Using the &lt;bl&gt; tag</a:t>
            </a:r>
            <a:endParaRPr lang="en-US" dirty="0"/>
          </a:p>
          <a:p>
            <a:endParaRPr lang="en-US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6E9A7E0-5C04-7D6E-68F1-B98C92961021}"/>
              </a:ext>
            </a:extLst>
          </p:cNvPr>
          <p:cNvSpPr txBox="1">
            <a:spLocks/>
          </p:cNvSpPr>
          <p:nvPr/>
        </p:nvSpPr>
        <p:spPr>
          <a:xfrm>
            <a:off x="797390" y="2044820"/>
            <a:ext cx="8563486" cy="369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2400" dirty="0">
                <a:latin typeface="Calibri Light"/>
                <a:cs typeface="Calibri Light"/>
              </a:rPr>
              <a:t>Today, we learned about lists in HTML and their types. We covered:</a:t>
            </a:r>
            <a:endParaRPr lang="en-US" sz="2400" b="1" dirty="0">
              <a:latin typeface="Calibri Light"/>
              <a:cs typeface="Calibri Light"/>
            </a:endParaRPr>
          </a:p>
          <a:p>
            <a:endParaRPr lang="en-US" sz="2400" b="1" dirty="0">
              <a:latin typeface="Calibri Light"/>
              <a:cs typeface="Calibri Light"/>
            </a:endParaRPr>
          </a:p>
          <a:p>
            <a:r>
              <a:rPr lang="en-US" sz="2400" b="1" dirty="0">
                <a:latin typeface="Calibri Light"/>
                <a:cs typeface="Calibri Light"/>
              </a:rPr>
              <a:t>Ordered Lists (&lt;</a:t>
            </a:r>
            <a:r>
              <a:rPr lang="en-US" sz="2400" b="1" dirty="0" err="1">
                <a:latin typeface="Calibri Light"/>
                <a:cs typeface="Calibri Light"/>
              </a:rPr>
              <a:t>ol</a:t>
            </a:r>
            <a:r>
              <a:rPr lang="en-US" sz="2400" b="1" dirty="0">
                <a:latin typeface="Calibri Light"/>
                <a:cs typeface="Calibri Light"/>
              </a:rPr>
              <a:t>&gt;):</a:t>
            </a:r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These lists use numbers to organize items.</a:t>
            </a:r>
          </a:p>
          <a:p>
            <a:r>
              <a:rPr lang="en-US" sz="2400" dirty="0">
                <a:latin typeface="Calibri Light"/>
                <a:cs typeface="Calibri Light"/>
              </a:rPr>
              <a:t>Example: A list of destinations with numbered activities.</a:t>
            </a:r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b="1" dirty="0">
                <a:latin typeface="Calibri Light"/>
                <a:cs typeface="Calibri Light"/>
              </a:rPr>
              <a:t>Unordered Lists (&lt;</a:t>
            </a:r>
            <a:r>
              <a:rPr lang="en-US" sz="2400" b="1" dirty="0" err="1">
                <a:latin typeface="Calibri Light"/>
                <a:cs typeface="Calibri Light"/>
              </a:rPr>
              <a:t>ul</a:t>
            </a:r>
            <a:r>
              <a:rPr lang="en-US" sz="2400" b="1" dirty="0">
                <a:latin typeface="Calibri Light"/>
                <a:cs typeface="Calibri Light"/>
              </a:rPr>
              <a:t>&gt;):</a:t>
            </a:r>
          </a:p>
          <a:p>
            <a:endParaRPr lang="en-US" sz="2400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cs typeface="Calibri Light"/>
              </a:rPr>
              <a:t>These lists use bullets to organize items.</a:t>
            </a:r>
          </a:p>
          <a:p>
            <a:r>
              <a:rPr lang="en-US" sz="2400" dirty="0">
                <a:latin typeface="Calibri Light"/>
                <a:cs typeface="Calibri Light"/>
              </a:rPr>
              <a:t>Example: A packing list with bulleted items.</a:t>
            </a:r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59050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Let's Wrap it Up – What have we learnt?</a:t>
            </a:r>
            <a:endParaRPr lang="en-US" sz="4000" b="1"/>
          </a:p>
        </p:txBody>
      </p:sp>
      <p:pic>
        <p:nvPicPr>
          <p:cNvPr id="5" name="Picture 4" descr="A blue box with a bow&#10;&#10;Description automatically generated">
            <a:extLst>
              <a:ext uri="{FF2B5EF4-FFF2-40B4-BE49-F238E27FC236}">
                <a16:creationId xmlns:a16="http://schemas.microsoft.com/office/drawing/2014/main" id="{082DB2F3-E636-086D-5902-9CBC7C53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919" y="2816473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314471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9" name="Picture 8" descr="A yellow and black sign&#10;&#10;Description automatically generated">
            <a:extLst>
              <a:ext uri="{FF2B5EF4-FFF2-40B4-BE49-F238E27FC236}">
                <a16:creationId xmlns:a16="http://schemas.microsoft.com/office/drawing/2014/main" id="{4472F2B5-7705-FD26-3211-896C15FF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243" y="1821175"/>
            <a:ext cx="9359515" cy="1860982"/>
          </a:xfrm>
          <a:prstGeom prst="rect">
            <a:avLst/>
          </a:prstGeom>
        </p:spPr>
      </p:pic>
      <p:pic>
        <p:nvPicPr>
          <p:cNvPr id="10" name="Picture 9" descr="A cartoon of a child sitting at a desk&#10;&#10;Description automatically generated">
            <a:extLst>
              <a:ext uri="{FF2B5EF4-FFF2-40B4-BE49-F238E27FC236}">
                <a16:creationId xmlns:a16="http://schemas.microsoft.com/office/drawing/2014/main" id="{B392FB37-0AF2-56A4-D512-1A8F11D31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095721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533720" y="1611162"/>
            <a:ext cx="809183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Task Description:</a:t>
            </a:r>
            <a:endParaRPr lang="en-US" sz="2400" b="1">
              <a:latin typeface="Calibri Light"/>
            </a:endParaRP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Hey kids! Let's have fun with HTML and CSS!</a:t>
            </a:r>
            <a:br>
              <a:rPr lang="en-US" sz="2400" dirty="0">
                <a:latin typeface="Calibri Light"/>
              </a:rPr>
            </a:br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First, we'll make a digital dictionary. Think of interesting words and their meanings, and put them into lists (Use Descriptive List.)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Then, we'll use CSS to make those lists look awesome! We can try different styles like circles, squares, Bullets and other list style type. 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dictionary&#10;&#10;Description automatically generated">
            <a:extLst>
              <a:ext uri="{FF2B5EF4-FFF2-40B4-BE49-F238E27FC236}">
                <a16:creationId xmlns:a16="http://schemas.microsoft.com/office/drawing/2014/main" id="{9F080411-5421-90F4-01AC-E3FBB0D0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0000">
            <a:off x="8143393" y="2185939"/>
            <a:ext cx="4048607" cy="33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21859" y="5819923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12F39F-E0E8-A5FF-E57F-8C2975993B2A}"/>
              </a:ext>
            </a:extLst>
          </p:cNvPr>
          <p:cNvSpPr>
            <a:spLocks noGrp="1"/>
          </p:cNvSpPr>
          <p:nvPr/>
        </p:nvSpPr>
        <p:spPr>
          <a:xfrm>
            <a:off x="177800" y="1284863"/>
            <a:ext cx="11661140" cy="56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Many websites will ask your permission for notifications, give access to only trusted websites.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14E42E82-7512-799A-9220-D58D2CB8EB0C}"/>
              </a:ext>
            </a:extLst>
          </p:cNvPr>
          <p:cNvSpPr>
            <a:spLocks noGrp="1"/>
          </p:cNvSpPr>
          <p:nvPr/>
        </p:nvSpPr>
        <p:spPr>
          <a:xfrm>
            <a:off x="839470" y="339380"/>
            <a:ext cx="10515600" cy="94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b="0">
                <a:solidFill>
                  <a:schemeClr val="tx1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Be Mindful of Online Friends</a:t>
            </a:r>
            <a:endParaRPr lang="en-US" sz="4800" b="0">
              <a:solidFill>
                <a:schemeClr val="tx1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EF2053-D870-48F5-FCF7-83D20F021DCF}"/>
              </a:ext>
            </a:extLst>
          </p:cNvPr>
          <p:cNvSpPr>
            <a:spLocks noGrp="1"/>
          </p:cNvSpPr>
          <p:nvPr/>
        </p:nvSpPr>
        <p:spPr>
          <a:xfrm>
            <a:off x="5716664" y="1840978"/>
            <a:ext cx="5868975" cy="3530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Liam received a friend request from someone he didn't know while playing an online game and accepted it without asking.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stranger started asking personal questions, making Liam feel uncomfortable, so he told his parents who helped him block the person.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only add friends you know in real life on games and social media, and ask a parent if it's safe to accept friend requests from strangers</a:t>
            </a:r>
          </a:p>
        </p:txBody>
      </p:sp>
      <p:pic>
        <p:nvPicPr>
          <p:cNvPr id="10" name="Picture 9" descr="how-to-make-friends-at-school-at-online-setup">
            <a:extLst>
              <a:ext uri="{FF2B5EF4-FFF2-40B4-BE49-F238E27FC236}">
                <a16:creationId xmlns:a16="http://schemas.microsoft.com/office/drawing/2014/main" id="{5813709C-9EED-8122-C7A6-8D19EE7F38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87" r="25807"/>
          <a:stretch>
            <a:fillRect/>
          </a:stretch>
        </p:blipFill>
        <p:spPr>
          <a:xfrm>
            <a:off x="402261" y="1927788"/>
            <a:ext cx="4703574" cy="4550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6259" y="712517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Calibri Light"/>
              </a:rPr>
              <a:t>Riddle</a:t>
            </a:r>
            <a:endParaRPr lang="en-US" sz="4000" b="1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7ADECF-1216-0EBD-A05D-5712D0C9C1E9}"/>
              </a:ext>
            </a:extLst>
          </p:cNvPr>
          <p:cNvSpPr txBox="1"/>
          <p:nvPr/>
        </p:nvSpPr>
        <p:spPr>
          <a:xfrm>
            <a:off x="798884" y="2647828"/>
            <a:ext cx="76724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The giraffe is taller than the kangaroo but shorter than the palm.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Which animal is the tallest?</a:t>
            </a:r>
          </a:p>
        </p:txBody>
      </p:sp>
      <p:pic>
        <p:nvPicPr>
          <p:cNvPr id="4" name="Picture 3" descr="A cartoon of a child with question marks&#10;&#10;Description automatically generated">
            <a:extLst>
              <a:ext uri="{FF2B5EF4-FFF2-40B4-BE49-F238E27FC236}">
                <a16:creationId xmlns:a16="http://schemas.microsoft.com/office/drawing/2014/main" id="{1627B893-6340-5198-DEE7-99D7D9832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118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6259" y="712517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Calibri Light"/>
              </a:rPr>
              <a:t>Riddle</a:t>
            </a:r>
            <a:endParaRPr lang="en-US" sz="4000" b="1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626758-8DE1-EE39-2D76-CE775F50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51" y="1850771"/>
            <a:ext cx="7052184" cy="3874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B021BA-6C74-4EA7-12F5-1F1F07B0EBC3}"/>
              </a:ext>
            </a:extLst>
          </p:cNvPr>
          <p:cNvSpPr txBox="1"/>
          <p:nvPr/>
        </p:nvSpPr>
        <p:spPr>
          <a:xfrm>
            <a:off x="7430215" y="2448737"/>
            <a:ext cx="389070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Max took two good shots and gained 4 points. </a:t>
            </a:r>
            <a:endParaRPr lang="en-US"/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Annie took two good shots and gained 6 points. </a:t>
            </a:r>
            <a:endParaRPr lang="en-US"/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Which balloons are left?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5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39830" y="400333"/>
            <a:ext cx="7117803" cy="131535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 Light"/>
                <a:cs typeface="Calibri Light"/>
              </a:rPr>
              <a:t>Introduction to Lists</a:t>
            </a:r>
            <a:endParaRPr lang="en-US" sz="4000" b="1" dirty="0"/>
          </a:p>
        </p:txBody>
      </p:sp>
      <p:pic>
        <p:nvPicPr>
          <p:cNvPr id="2" name="Picture 1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A5A42FC2-1BF6-9D58-05A9-79D5BA1B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505" y="1454205"/>
            <a:ext cx="8579622" cy="47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4455317" y="732733"/>
            <a:ext cx="3365201" cy="5636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Calibri Light"/>
                <a:ea typeface="+mj-ea"/>
              </a:rPr>
              <a:t>Emily's List Quest</a:t>
            </a:r>
            <a:endParaRPr lang="en-US" sz="4000" b="1">
              <a:solidFill>
                <a:schemeClr val="tx1"/>
              </a:solidFill>
              <a:latin typeface="Calibri Light"/>
              <a:ea typeface="+mj-ea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539738" y="1572637"/>
            <a:ext cx="733347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Emily, enjoys playing games online, eagerly joined an HTML class to learn how to make her own website.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During the lessons, her teacher introduced the concept of lists, explaining how they organize information similar to to-do or shopping lists, with ordered lists being numbered and unordered lists using bullets.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Emily wants to add lists of her favorite games, foods, and animals to her website. But she is unsure how to create a list in HTML.</a:t>
            </a:r>
          </a:p>
          <a:p>
            <a:endParaRPr lang="en-US" sz="2400" dirty="0">
              <a:latin typeface="Calibri Light"/>
            </a:endParaRPr>
          </a:p>
          <a:p>
            <a:r>
              <a:rPr lang="en-US" sz="2400" dirty="0">
                <a:latin typeface="Calibri Light"/>
              </a:rPr>
              <a:t>Let's help Emily create the list and organize her favorites</a:t>
            </a:r>
          </a:p>
        </p:txBody>
      </p:sp>
      <p:pic>
        <p:nvPicPr>
          <p:cNvPr id="3" name="Picture 2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D03C40AD-6DC7-2878-DAC6-74B7FB9F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09" y="1572491"/>
            <a:ext cx="4087091" cy="41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6935" y="479892"/>
            <a:ext cx="4483829" cy="1003300"/>
          </a:xfrm>
        </p:spPr>
        <p:txBody>
          <a:bodyPr/>
          <a:lstStyle/>
          <a:p>
            <a:r>
              <a:rPr lang="en-US" sz="4000" b="1" dirty="0">
                <a:latin typeface="Calibri Light"/>
                <a:cs typeface="Calibri Light"/>
              </a:rPr>
              <a:t>Introduction to Lists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B3A10-36C2-62BA-C545-5786AEE0B807}"/>
              </a:ext>
            </a:extLst>
          </p:cNvPr>
          <p:cNvSpPr txBox="1"/>
          <p:nvPr/>
        </p:nvSpPr>
        <p:spPr>
          <a:xfrm>
            <a:off x="1216727" y="1480164"/>
            <a:ext cx="93420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 Light"/>
              </a:rPr>
              <a:t>In HTML We have two fundamental types of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149BC-2BA9-72A5-30AC-D8C8545F4F97}"/>
              </a:ext>
            </a:extLst>
          </p:cNvPr>
          <p:cNvSpPr txBox="1"/>
          <p:nvPr/>
        </p:nvSpPr>
        <p:spPr>
          <a:xfrm>
            <a:off x="1216726" y="2065271"/>
            <a:ext cx="183090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How it Looks:</a:t>
            </a:r>
          </a:p>
        </p:txBody>
      </p:sp>
      <p:pic>
        <p:nvPicPr>
          <p:cNvPr id="4" name="Picture 3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5D7EEA2A-229F-299F-ECC0-48F965E6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046250"/>
            <a:ext cx="6096000" cy="1288012"/>
          </a:xfrm>
          <a:prstGeom prst="rect">
            <a:avLst/>
          </a:prstGeom>
        </p:spPr>
      </p:pic>
      <p:pic>
        <p:nvPicPr>
          <p:cNvPr id="7" name="Picture 6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01734F0-3732-FBA5-5C72-80E83CEB9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061027"/>
            <a:ext cx="6096000" cy="1322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B1BFD2-7D82-14D5-1AB7-F4C816E0073A}"/>
              </a:ext>
            </a:extLst>
          </p:cNvPr>
          <p:cNvSpPr txBox="1"/>
          <p:nvPr/>
        </p:nvSpPr>
        <p:spPr>
          <a:xfrm>
            <a:off x="5179125" y="2406355"/>
            <a:ext cx="18309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Ordered List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7C65E-EDF7-6398-8E1F-2984AD8CD67A}"/>
              </a:ext>
            </a:extLst>
          </p:cNvPr>
          <p:cNvSpPr txBox="1"/>
          <p:nvPr/>
        </p:nvSpPr>
        <p:spPr>
          <a:xfrm>
            <a:off x="4939638" y="4460127"/>
            <a:ext cx="23098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Calibri Light"/>
              </a:rPr>
              <a:t>Unordered List</a:t>
            </a:r>
          </a:p>
        </p:txBody>
      </p:sp>
    </p:spTree>
    <p:extLst>
      <p:ext uri="{BB962C8B-B14F-4D97-AF65-F5344CB8AC3E}">
        <p14:creationId xmlns:p14="http://schemas.microsoft.com/office/powerpoint/2010/main" val="26261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3364546" y="578146"/>
            <a:ext cx="5428303" cy="79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4000" b="1" dirty="0">
                <a:latin typeface="Calibri Light"/>
                <a:cs typeface="Calibri Light"/>
              </a:rPr>
              <a:t>Project – Travel Itinerary</a:t>
            </a:r>
            <a:endParaRPr lang="en-US" sz="4000" b="1" dirty="0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3" name="Picture 2" descr="A poster with blue airplanes&#10;&#10;Description automatically generated">
            <a:extLst>
              <a:ext uri="{FF2B5EF4-FFF2-40B4-BE49-F238E27FC236}">
                <a16:creationId xmlns:a16="http://schemas.microsoft.com/office/drawing/2014/main" id="{0FE9E88A-AF9A-A2A7-6E40-80F8A921A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557" y="1498552"/>
            <a:ext cx="8608019" cy="4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A9F2A-9B5F-52E9-5621-C7498D9971E6}"/>
              </a:ext>
            </a:extLst>
          </p:cNvPr>
          <p:cNvSpPr txBox="1"/>
          <p:nvPr/>
        </p:nvSpPr>
        <p:spPr>
          <a:xfrm>
            <a:off x="928447" y="1547010"/>
            <a:ext cx="56560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</a:rPr>
              <a:t>HTML Code Explanation</a:t>
            </a:r>
          </a:p>
        </p:txBody>
      </p:sp>
      <p:pic>
        <p:nvPicPr>
          <p:cNvPr id="2" name="Picture 1" descr="A black screen with white text and colorful text&#10;&#10;Description automatically generated">
            <a:extLst>
              <a:ext uri="{FF2B5EF4-FFF2-40B4-BE49-F238E27FC236}">
                <a16:creationId xmlns:a16="http://schemas.microsoft.com/office/drawing/2014/main" id="{6DE0454B-C91A-7731-E086-AF590A6B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29" y="2324777"/>
            <a:ext cx="10189027" cy="33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4908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1bb23c-05d6-44d0-9e15-b06f8dfc7336" xsi:nil="true"/>
    <lcf76f155ced4ddcb4097134ff3c332f xmlns="a0e9cd43-5391-4b3e-a421-e068dbec6dd9">
      <Terms xmlns="http://schemas.microsoft.com/office/infopath/2007/PartnerControls"/>
    </lcf76f155ced4ddcb4097134ff3c332f>
    <SharedWithUsers xmlns="b51bb23c-05d6-44d0-9e15-b06f8dfc7336">
      <UserInfo>
        <DisplayName/>
        <AccountId xsi:nil="true"/>
        <AccountType/>
      </UserInfo>
    </SharedWithUsers>
    <MediaLengthInSeconds xmlns="a0e9cd43-5391-4b3e-a421-e068dbec6dd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0A53C6-89DB-44C8-9826-9FBEC3B86BF9}">
  <ds:schemaRefs>
    <ds:schemaRef ds:uri="http://schemas.microsoft.com/office/2006/metadata/properties"/>
    <ds:schemaRef ds:uri="http://schemas.microsoft.com/office/infopath/2007/PartnerControls"/>
    <ds:schemaRef ds:uri="b51bb23c-05d6-44d0-9e15-b06f8dfc7336"/>
    <ds:schemaRef ds:uri="a0e9cd43-5391-4b3e-a421-e068dbec6dd9"/>
  </ds:schemaRefs>
</ds:datastoreItem>
</file>

<file path=customXml/itemProps2.xml><?xml version="1.0" encoding="utf-8"?>
<ds:datastoreItem xmlns:ds="http://schemas.openxmlformats.org/officeDocument/2006/customXml" ds:itemID="{B44A6D3B-132D-4C15-AD88-124B2735CE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03DB3-B883-448A-AC80-778110BE8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Website Design Consulting by Slidesgo</vt:lpstr>
      <vt:lpstr>WEB Development</vt:lpstr>
      <vt:lpstr>PowerPoint Presentation</vt:lpstr>
      <vt:lpstr>Riddle</vt:lpstr>
      <vt:lpstr>Riddle</vt:lpstr>
      <vt:lpstr>Introduction to Lists</vt:lpstr>
      <vt:lpstr>PowerPoint Presentation</vt:lpstr>
      <vt:lpstr>Introduction to Lists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3449</cp:revision>
  <dcterms:created xsi:type="dcterms:W3CDTF">2024-05-06T06:34:00Z</dcterms:created>
  <dcterms:modified xsi:type="dcterms:W3CDTF">2024-09-19T09:05:18Z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Order">
    <vt:r8>909400</vt:r8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